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38404800" cy="34747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944">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386" autoAdjust="0"/>
    <p:restoredTop sz="94660"/>
  </p:normalViewPr>
  <p:slideViewPr>
    <p:cSldViewPr snapToGrid="0">
      <p:cViewPr varScale="1">
        <p:scale>
          <a:sx n="25" d="100"/>
          <a:sy n="25" d="100"/>
        </p:scale>
        <p:origin x="3000" y="200"/>
      </p:cViewPr>
      <p:guideLst>
        <p:guide orient="horz" pos="10944"/>
        <p:guide pos="1209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5686639"/>
            <a:ext cx="32644080" cy="12097173"/>
          </a:xfrm>
        </p:spPr>
        <p:txBody>
          <a:bodyPr anchor="b"/>
          <a:lstStyle>
            <a:lvl1pPr algn="ctr">
              <a:defRPr sz="25200"/>
            </a:lvl1pPr>
          </a:lstStyle>
          <a:p>
            <a:r>
              <a:rPr lang="en-US"/>
              <a:t>Click to edit Master title style</a:t>
            </a:r>
            <a:endParaRPr lang="en-US" dirty="0"/>
          </a:p>
        </p:txBody>
      </p:sp>
      <p:sp>
        <p:nvSpPr>
          <p:cNvPr id="3" name="Subtitle 2"/>
          <p:cNvSpPr>
            <a:spLocks noGrp="1"/>
          </p:cNvSpPr>
          <p:nvPr>
            <p:ph type="subTitle" idx="1"/>
          </p:nvPr>
        </p:nvSpPr>
        <p:spPr>
          <a:xfrm>
            <a:off x="4800600" y="18250326"/>
            <a:ext cx="28803600" cy="8389194"/>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447037-5B7C-4A80-B109-1C0710EF4934}" type="datetimeFigureOut">
              <a:rPr lang="en-US" smtClean="0"/>
              <a:pPr/>
              <a:t>12/3/23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3682218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447037-5B7C-4A80-B109-1C0710EF4934}" type="datetimeFigureOut">
              <a:rPr lang="en-US" smtClean="0"/>
              <a:pPr/>
              <a:t>12/3/23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427917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1849967"/>
            <a:ext cx="8281035" cy="2944664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40332" y="1849967"/>
            <a:ext cx="24363045" cy="2944664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447037-5B7C-4A80-B109-1C0710EF4934}" type="datetimeFigureOut">
              <a:rPr lang="en-US" smtClean="0"/>
              <a:pPr/>
              <a:t>12/3/23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3143513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447037-5B7C-4A80-B109-1C0710EF4934}" type="datetimeFigureOut">
              <a:rPr lang="en-US" smtClean="0"/>
              <a:pPr/>
              <a:t>12/3/23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16996597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8662680"/>
            <a:ext cx="33124140" cy="14453867"/>
          </a:xfrm>
        </p:spPr>
        <p:txBody>
          <a:bodyPr anchor="b"/>
          <a:lstStyle>
            <a:lvl1pPr>
              <a:defRPr sz="25200"/>
            </a:lvl1pPr>
          </a:lstStyle>
          <a:p>
            <a:r>
              <a:rPr lang="en-US"/>
              <a:t>Click to edit Master title style</a:t>
            </a:r>
            <a:endParaRPr lang="en-US" dirty="0"/>
          </a:p>
        </p:txBody>
      </p:sp>
      <p:sp>
        <p:nvSpPr>
          <p:cNvPr id="3" name="Text Placeholder 2"/>
          <p:cNvSpPr>
            <a:spLocks noGrp="1"/>
          </p:cNvSpPr>
          <p:nvPr>
            <p:ph type="body" idx="1"/>
          </p:nvPr>
        </p:nvSpPr>
        <p:spPr>
          <a:xfrm>
            <a:off x="2620330" y="23253287"/>
            <a:ext cx="33124140" cy="7600947"/>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F447037-5B7C-4A80-B109-1C0710EF4934}" type="datetimeFigureOut">
              <a:rPr lang="en-US" smtClean="0"/>
              <a:pPr/>
              <a:t>12/3/23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7142220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640330" y="9249833"/>
            <a:ext cx="16322040" cy="220467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442430" y="9249833"/>
            <a:ext cx="16322040" cy="220467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447037-5B7C-4A80-B109-1C0710EF4934}" type="datetimeFigureOut">
              <a:rPr lang="en-US" smtClean="0"/>
              <a:pPr/>
              <a:t>12/3/23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1581700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849974"/>
            <a:ext cx="33124140" cy="671618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45336" y="8517893"/>
            <a:ext cx="16247028" cy="4174487"/>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4" name="Content Placeholder 3"/>
          <p:cNvSpPr>
            <a:spLocks noGrp="1"/>
          </p:cNvSpPr>
          <p:nvPr>
            <p:ph sz="half" idx="2"/>
          </p:nvPr>
        </p:nvSpPr>
        <p:spPr>
          <a:xfrm>
            <a:off x="2645336" y="12692380"/>
            <a:ext cx="16247028" cy="186685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9442432" y="8517893"/>
            <a:ext cx="16327042" cy="4174487"/>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6" name="Content Placeholder 5"/>
          <p:cNvSpPr>
            <a:spLocks noGrp="1"/>
          </p:cNvSpPr>
          <p:nvPr>
            <p:ph sz="quarter" idx="4"/>
          </p:nvPr>
        </p:nvSpPr>
        <p:spPr>
          <a:xfrm>
            <a:off x="19442432" y="12692380"/>
            <a:ext cx="16327042" cy="186685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447037-5B7C-4A80-B109-1C0710EF4934}" type="datetimeFigureOut">
              <a:rPr lang="en-US" smtClean="0"/>
              <a:pPr/>
              <a:t>12/3/23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27705705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F447037-5B7C-4A80-B109-1C0710EF4934}" type="datetimeFigureOut">
              <a:rPr lang="en-US" smtClean="0"/>
              <a:pPr/>
              <a:t>12/3/23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1499544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447037-5B7C-4A80-B109-1C0710EF4934}" type="datetimeFigureOut">
              <a:rPr lang="en-US" smtClean="0"/>
              <a:pPr/>
              <a:t>12/3/23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109640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316480"/>
            <a:ext cx="12386548" cy="8107680"/>
          </a:xfrm>
        </p:spPr>
        <p:txBody>
          <a:bodyPr anchor="b"/>
          <a:lstStyle>
            <a:lvl1pPr>
              <a:defRPr sz="13440"/>
            </a:lvl1pPr>
          </a:lstStyle>
          <a:p>
            <a:r>
              <a:rPr lang="en-US"/>
              <a:t>Click to edit Master title style</a:t>
            </a:r>
            <a:endParaRPr lang="en-US" dirty="0"/>
          </a:p>
        </p:txBody>
      </p:sp>
      <p:sp>
        <p:nvSpPr>
          <p:cNvPr id="3" name="Content Placeholder 2"/>
          <p:cNvSpPr>
            <a:spLocks noGrp="1"/>
          </p:cNvSpPr>
          <p:nvPr>
            <p:ph idx="1"/>
          </p:nvPr>
        </p:nvSpPr>
        <p:spPr>
          <a:xfrm>
            <a:off x="16327042" y="5002961"/>
            <a:ext cx="19442430" cy="24693033"/>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645332" y="10424160"/>
            <a:ext cx="12386548" cy="19312046"/>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DF447037-5B7C-4A80-B109-1C0710EF4934}" type="datetimeFigureOut">
              <a:rPr lang="en-US" smtClean="0"/>
              <a:pPr/>
              <a:t>12/3/23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2439091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316480"/>
            <a:ext cx="12386548" cy="8107680"/>
          </a:xfrm>
        </p:spPr>
        <p:txBody>
          <a:bodyPr anchor="b"/>
          <a:lstStyle>
            <a:lvl1pPr>
              <a:defRPr sz="134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6327042" y="5002961"/>
            <a:ext cx="19442430" cy="24693033"/>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a:t>Click icon to add picture</a:t>
            </a:r>
            <a:endParaRPr lang="en-US" dirty="0"/>
          </a:p>
        </p:txBody>
      </p:sp>
      <p:sp>
        <p:nvSpPr>
          <p:cNvPr id="4" name="Text Placeholder 3"/>
          <p:cNvSpPr>
            <a:spLocks noGrp="1"/>
          </p:cNvSpPr>
          <p:nvPr>
            <p:ph type="body" sz="half" idx="2"/>
          </p:nvPr>
        </p:nvSpPr>
        <p:spPr>
          <a:xfrm>
            <a:off x="2645332" y="10424160"/>
            <a:ext cx="12386548" cy="19312046"/>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DF447037-5B7C-4A80-B109-1C0710EF4934}" type="datetimeFigureOut">
              <a:rPr lang="en-US" smtClean="0"/>
              <a:pPr/>
              <a:t>12/3/23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2F491-C769-4A15-B23F-2786C1D034BD}" type="slidenum">
              <a:rPr lang="en-US" smtClean="0"/>
              <a:pPr/>
              <a:t>‹#›</a:t>
            </a:fld>
            <a:endParaRPr lang="en-US"/>
          </a:p>
        </p:txBody>
      </p:sp>
    </p:spTree>
    <p:extLst>
      <p:ext uri="{BB962C8B-B14F-4D97-AF65-F5344CB8AC3E}">
        <p14:creationId xmlns:p14="http://schemas.microsoft.com/office/powerpoint/2010/main" val="993830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849974"/>
            <a:ext cx="33124140" cy="671618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40330" y="9249833"/>
            <a:ext cx="33124140" cy="2204677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40330" y="32205514"/>
            <a:ext cx="8641080" cy="1849967"/>
          </a:xfrm>
          <a:prstGeom prst="rect">
            <a:avLst/>
          </a:prstGeom>
        </p:spPr>
        <p:txBody>
          <a:bodyPr vert="horz" lIns="91440" tIns="45720" rIns="91440" bIns="45720" rtlCol="0" anchor="ctr"/>
          <a:lstStyle>
            <a:lvl1pPr algn="l">
              <a:defRPr sz="5040">
                <a:solidFill>
                  <a:schemeClr val="tx1">
                    <a:tint val="75000"/>
                  </a:schemeClr>
                </a:solidFill>
              </a:defRPr>
            </a:lvl1pPr>
          </a:lstStyle>
          <a:p>
            <a:fld id="{DF447037-5B7C-4A80-B109-1C0710EF4934}" type="datetimeFigureOut">
              <a:rPr lang="en-US" smtClean="0"/>
              <a:pPr/>
              <a:t>12/3/23</a:t>
            </a:fld>
            <a:endParaRPr lang="en-US"/>
          </a:p>
        </p:txBody>
      </p:sp>
      <p:sp>
        <p:nvSpPr>
          <p:cNvPr id="5" name="Footer Placeholder 4"/>
          <p:cNvSpPr>
            <a:spLocks noGrp="1"/>
          </p:cNvSpPr>
          <p:nvPr>
            <p:ph type="ftr" sz="quarter" idx="3"/>
          </p:nvPr>
        </p:nvSpPr>
        <p:spPr>
          <a:xfrm>
            <a:off x="12721590" y="32205514"/>
            <a:ext cx="12961620" cy="1849967"/>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123390" y="32205514"/>
            <a:ext cx="8641080" cy="1849967"/>
          </a:xfrm>
          <a:prstGeom prst="rect">
            <a:avLst/>
          </a:prstGeom>
        </p:spPr>
        <p:txBody>
          <a:bodyPr vert="horz" lIns="91440" tIns="45720" rIns="91440" bIns="45720" rtlCol="0" anchor="ctr"/>
          <a:lstStyle>
            <a:lvl1pPr algn="r">
              <a:defRPr sz="5040">
                <a:solidFill>
                  <a:schemeClr val="tx1">
                    <a:tint val="75000"/>
                  </a:schemeClr>
                </a:solidFill>
              </a:defRPr>
            </a:lvl1pPr>
          </a:lstStyle>
          <a:p>
            <a:fld id="{5C72F491-C769-4A15-B23F-2786C1D034BD}" type="slidenum">
              <a:rPr lang="en-US" smtClean="0"/>
              <a:pPr/>
              <a:t>‹#›</a:t>
            </a:fld>
            <a:endParaRPr lang="en-US"/>
          </a:p>
        </p:txBody>
      </p:sp>
    </p:spTree>
    <p:extLst>
      <p:ext uri="{BB962C8B-B14F-4D97-AF65-F5344CB8AC3E}">
        <p14:creationId xmlns:p14="http://schemas.microsoft.com/office/powerpoint/2010/main" val="12597393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github.com/Dheeraj0725/IoT-FinalProject" TargetMode="External"/><Relationship Id="rId7"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hyperlink" Target="https://umsystem.zoom.us/rec/share/MJganI7PDyU6h089O7OWSmwhyUtn_E5t2POHoN5fOSmFv2nnN8abmARVCj2FcNaV.uALEjBg7C8Zp_mht?startTime=1701640245000" TargetMode="External"/><Relationship Id="rId5" Type="http://schemas.openxmlformats.org/officeDocument/2006/relationships/image" Target="../media/image3.jpe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38404800" cy="4049486"/>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0" y="4049486"/>
            <a:ext cx="38404800" cy="39188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flipV="1">
            <a:off x="0" y="34305766"/>
            <a:ext cx="38404800" cy="487152"/>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34148110"/>
            <a:ext cx="38404800" cy="120118"/>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7489371" y="8882743"/>
            <a:ext cx="184731" cy="369332"/>
          </a:xfrm>
          <a:prstGeom prst="rect">
            <a:avLst/>
          </a:prstGeom>
          <a:noFill/>
        </p:spPr>
        <p:txBody>
          <a:bodyPr wrap="none" rtlCol="0">
            <a:spAutoFit/>
          </a:bodyPr>
          <a:lstStyle/>
          <a:p>
            <a:endParaRPr lang="en-US" dirty="0"/>
          </a:p>
        </p:txBody>
      </p:sp>
      <p:pic>
        <p:nvPicPr>
          <p:cNvPr id="11" name="Picture 4" descr="Image result for umkc logo&quot;"/>
          <p:cNvPicPr>
            <a:picLocks noChangeAspect="1" noChangeArrowheads="1"/>
          </p:cNvPicPr>
          <p:nvPr/>
        </p:nvPicPr>
        <p:blipFill>
          <a:blip r:embed="rId2" cstate="print"/>
          <a:srcRect/>
          <a:stretch>
            <a:fillRect/>
          </a:stretch>
        </p:blipFill>
        <p:spPr bwMode="auto">
          <a:xfrm>
            <a:off x="827314" y="827314"/>
            <a:ext cx="4923206" cy="2291429"/>
          </a:xfrm>
          <a:prstGeom prst="rect">
            <a:avLst/>
          </a:prstGeom>
          <a:noFill/>
        </p:spPr>
      </p:pic>
      <p:sp>
        <p:nvSpPr>
          <p:cNvPr id="18" name="TextBox 17"/>
          <p:cNvSpPr txBox="1"/>
          <p:nvPr/>
        </p:nvSpPr>
        <p:spPr>
          <a:xfrm>
            <a:off x="6817589" y="135980"/>
            <a:ext cx="30711273" cy="1569660"/>
          </a:xfrm>
          <a:prstGeom prst="rect">
            <a:avLst/>
          </a:prstGeom>
          <a:noFill/>
        </p:spPr>
        <p:txBody>
          <a:bodyPr wrap="square" rtlCol="0">
            <a:spAutoFit/>
          </a:bodyPr>
          <a:lstStyle/>
          <a:p>
            <a:pPr algn="ctr"/>
            <a:r>
              <a:rPr lang="en-IN" sz="9600" b="1" dirty="0">
                <a:solidFill>
                  <a:srgbClr val="FFC000"/>
                </a:solidFill>
              </a:rPr>
              <a:t>Weather and Particle Monitoring System</a:t>
            </a:r>
          </a:p>
        </p:txBody>
      </p:sp>
      <p:sp>
        <p:nvSpPr>
          <p:cNvPr id="19" name="TextBox 18"/>
          <p:cNvSpPr txBox="1"/>
          <p:nvPr/>
        </p:nvSpPr>
        <p:spPr>
          <a:xfrm>
            <a:off x="13505139" y="3373022"/>
            <a:ext cx="12962138" cy="707886"/>
          </a:xfrm>
          <a:prstGeom prst="rect">
            <a:avLst/>
          </a:prstGeom>
          <a:noFill/>
        </p:spPr>
        <p:txBody>
          <a:bodyPr wrap="none" rtlCol="0">
            <a:spAutoFit/>
          </a:bodyPr>
          <a:lstStyle/>
          <a:p>
            <a:r>
              <a:rPr lang="en-IN" sz="4000" b="1" dirty="0">
                <a:solidFill>
                  <a:schemeClr val="bg1"/>
                </a:solidFill>
              </a:rPr>
              <a:t>Advisor: Dr. </a:t>
            </a:r>
            <a:r>
              <a:rPr lang="en-IN" sz="4000" b="1" dirty="0" err="1">
                <a:solidFill>
                  <a:schemeClr val="bg1"/>
                </a:solidFill>
              </a:rPr>
              <a:t>Sejun</a:t>
            </a:r>
            <a:r>
              <a:rPr lang="en-IN" sz="4000" b="1" dirty="0">
                <a:solidFill>
                  <a:schemeClr val="bg1"/>
                </a:solidFill>
              </a:rPr>
              <a:t> Song, University of Missouri – Kansas City</a:t>
            </a:r>
          </a:p>
        </p:txBody>
      </p:sp>
      <p:sp>
        <p:nvSpPr>
          <p:cNvPr id="20" name="TextBox 19"/>
          <p:cNvSpPr txBox="1"/>
          <p:nvPr/>
        </p:nvSpPr>
        <p:spPr>
          <a:xfrm>
            <a:off x="6204856" y="1630634"/>
            <a:ext cx="31783192" cy="1569660"/>
          </a:xfrm>
          <a:prstGeom prst="rect">
            <a:avLst/>
          </a:prstGeom>
          <a:noFill/>
        </p:spPr>
        <p:txBody>
          <a:bodyPr wrap="square" rtlCol="0">
            <a:spAutoFit/>
          </a:bodyPr>
          <a:lstStyle/>
          <a:p>
            <a:r>
              <a:rPr lang="en-IN" sz="4800" b="1" dirty="0">
                <a:solidFill>
                  <a:schemeClr val="bg1"/>
                </a:solidFill>
              </a:rPr>
              <a:t>Dheeraj </a:t>
            </a:r>
            <a:r>
              <a:rPr lang="en-IN" sz="4800" b="1" dirty="0" err="1">
                <a:solidFill>
                  <a:schemeClr val="bg1"/>
                </a:solidFill>
              </a:rPr>
              <a:t>Velury</a:t>
            </a:r>
            <a:r>
              <a:rPr lang="en-IN" sz="4800" b="1" dirty="0">
                <a:solidFill>
                  <a:schemeClr val="bg1"/>
                </a:solidFill>
              </a:rPr>
              <a:t>, Jyothi Sai Krishna </a:t>
            </a:r>
            <a:r>
              <a:rPr lang="en-IN" sz="4800" b="1" dirty="0" err="1">
                <a:solidFill>
                  <a:schemeClr val="bg1"/>
                </a:solidFill>
              </a:rPr>
              <a:t>Ravuri</a:t>
            </a:r>
            <a:r>
              <a:rPr lang="en-IN" sz="4800" b="1" dirty="0">
                <a:solidFill>
                  <a:schemeClr val="bg1"/>
                </a:solidFill>
              </a:rPr>
              <a:t>, Madhavi </a:t>
            </a:r>
            <a:r>
              <a:rPr lang="en-IN" sz="4800" b="1" dirty="0" err="1">
                <a:solidFill>
                  <a:schemeClr val="bg1"/>
                </a:solidFill>
              </a:rPr>
              <a:t>Latha</a:t>
            </a:r>
            <a:r>
              <a:rPr lang="en-IN" sz="4800" b="1" dirty="0">
                <a:solidFill>
                  <a:schemeClr val="bg1"/>
                </a:solidFill>
              </a:rPr>
              <a:t> </a:t>
            </a:r>
            <a:r>
              <a:rPr lang="en-IN" sz="4800" b="1" dirty="0" err="1">
                <a:solidFill>
                  <a:schemeClr val="bg1"/>
                </a:solidFill>
              </a:rPr>
              <a:t>Parsa</a:t>
            </a:r>
            <a:r>
              <a:rPr lang="en-IN" sz="4800" b="1" dirty="0">
                <a:solidFill>
                  <a:schemeClr val="bg1"/>
                </a:solidFill>
              </a:rPr>
              <a:t>, </a:t>
            </a:r>
            <a:r>
              <a:rPr lang="en-IN" sz="4800" b="1" dirty="0" err="1">
                <a:solidFill>
                  <a:schemeClr val="bg1"/>
                </a:solidFill>
              </a:rPr>
              <a:t>Manasa</a:t>
            </a:r>
            <a:r>
              <a:rPr lang="en-IN" sz="4800" b="1" dirty="0">
                <a:solidFill>
                  <a:schemeClr val="bg1"/>
                </a:solidFill>
              </a:rPr>
              <a:t> </a:t>
            </a:r>
            <a:r>
              <a:rPr lang="en-IN" sz="4800" b="1" dirty="0" err="1">
                <a:solidFill>
                  <a:schemeClr val="bg1"/>
                </a:solidFill>
              </a:rPr>
              <a:t>Boreddy</a:t>
            </a:r>
            <a:r>
              <a:rPr lang="en-IN" sz="4800" b="1" dirty="0">
                <a:solidFill>
                  <a:schemeClr val="bg1"/>
                </a:solidFill>
              </a:rPr>
              <a:t>, Sai Ram </a:t>
            </a:r>
            <a:r>
              <a:rPr lang="en-IN" sz="4800" b="1" dirty="0" err="1">
                <a:solidFill>
                  <a:schemeClr val="bg1"/>
                </a:solidFill>
              </a:rPr>
              <a:t>Revuri</a:t>
            </a:r>
            <a:r>
              <a:rPr lang="en-IN" sz="4800" b="1" dirty="0">
                <a:solidFill>
                  <a:schemeClr val="bg1"/>
                </a:solidFill>
              </a:rPr>
              <a:t>, </a:t>
            </a:r>
            <a:r>
              <a:rPr lang="en-IN" sz="4800" b="1" dirty="0" err="1">
                <a:solidFill>
                  <a:schemeClr val="bg1"/>
                </a:solidFill>
              </a:rPr>
              <a:t>Prathyusha</a:t>
            </a:r>
            <a:r>
              <a:rPr lang="en-IN" sz="4800" b="1" dirty="0">
                <a:solidFill>
                  <a:schemeClr val="bg1"/>
                </a:solidFill>
              </a:rPr>
              <a:t> </a:t>
            </a:r>
            <a:r>
              <a:rPr lang="en-IN" sz="4800" b="1" dirty="0" err="1">
                <a:solidFill>
                  <a:schemeClr val="bg1"/>
                </a:solidFill>
              </a:rPr>
              <a:t>Pyneni</a:t>
            </a:r>
            <a:r>
              <a:rPr lang="en-IN" sz="4800" b="1" dirty="0">
                <a:solidFill>
                  <a:schemeClr val="bg1"/>
                </a:solidFill>
              </a:rPr>
              <a:t>, </a:t>
            </a:r>
            <a:r>
              <a:rPr lang="en-IN" sz="4800" b="1" dirty="0" err="1">
                <a:solidFill>
                  <a:schemeClr val="bg1"/>
                </a:solidFill>
              </a:rPr>
              <a:t>Tarun</a:t>
            </a:r>
            <a:r>
              <a:rPr lang="en-IN" sz="4800" b="1" dirty="0">
                <a:solidFill>
                  <a:schemeClr val="bg1"/>
                </a:solidFill>
              </a:rPr>
              <a:t> Sai </a:t>
            </a:r>
            <a:r>
              <a:rPr lang="en-IN" sz="4800" b="1" dirty="0" err="1">
                <a:solidFill>
                  <a:schemeClr val="bg1"/>
                </a:solidFill>
              </a:rPr>
              <a:t>Madala</a:t>
            </a:r>
            <a:r>
              <a:rPr lang="en-IN" sz="4800" b="1" dirty="0">
                <a:solidFill>
                  <a:schemeClr val="bg1"/>
                </a:solidFill>
              </a:rPr>
              <a:t>, Naga Satish </a:t>
            </a:r>
            <a:r>
              <a:rPr lang="en-IN" sz="4800" b="1" dirty="0" err="1">
                <a:solidFill>
                  <a:schemeClr val="bg1"/>
                </a:solidFill>
              </a:rPr>
              <a:t>Mediboina</a:t>
            </a:r>
            <a:endParaRPr lang="en-IN" sz="4800" b="1" dirty="0">
              <a:solidFill>
                <a:schemeClr val="bg1"/>
              </a:solidFill>
            </a:endParaRPr>
          </a:p>
        </p:txBody>
      </p:sp>
      <p:sp>
        <p:nvSpPr>
          <p:cNvPr id="21" name="Rounded Rectangle 20"/>
          <p:cNvSpPr/>
          <p:nvPr/>
        </p:nvSpPr>
        <p:spPr>
          <a:xfrm>
            <a:off x="783772" y="4903044"/>
            <a:ext cx="36782828" cy="2755039"/>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p:cNvSpPr txBox="1"/>
          <p:nvPr/>
        </p:nvSpPr>
        <p:spPr>
          <a:xfrm>
            <a:off x="6204856" y="4980229"/>
            <a:ext cx="30991629" cy="2554545"/>
          </a:xfrm>
          <a:prstGeom prst="rect">
            <a:avLst/>
          </a:prstGeom>
          <a:noFill/>
        </p:spPr>
        <p:txBody>
          <a:bodyPr wrap="square" rtlCol="0">
            <a:spAutoFit/>
          </a:bodyPr>
          <a:lstStyle/>
          <a:p>
            <a:pPr algn="just"/>
            <a:r>
              <a:rPr lang="en-US" sz="4000" dirty="0">
                <a:solidFill>
                  <a:schemeClr val="accent2">
                    <a:lumMod val="50000"/>
                  </a:schemeClr>
                </a:solidFill>
              </a:rPr>
              <a:t>In recent years we have seen increased interest in air purifiers and weather applications. The system can be defined as a mechanism for determining the ppm levels and weather accurately. We rely heavily on the weather and particle sensor to accurately measure the required parameters and also to display and store this using MQTT and AWS servers for further analysis.</a:t>
            </a:r>
          </a:p>
          <a:p>
            <a:pPr algn="just"/>
            <a:r>
              <a:rPr lang="en-US" sz="4000" dirty="0">
                <a:solidFill>
                  <a:schemeClr val="accent2">
                    <a:lumMod val="50000"/>
                  </a:schemeClr>
                </a:solidFill>
              </a:rPr>
              <a:t>So, our main motivation is to implement a system which can monitor weather and particles (PPM) in any environment.</a:t>
            </a:r>
          </a:p>
        </p:txBody>
      </p:sp>
      <p:sp>
        <p:nvSpPr>
          <p:cNvPr id="29" name="TextBox 28"/>
          <p:cNvSpPr txBox="1"/>
          <p:nvPr/>
        </p:nvSpPr>
        <p:spPr>
          <a:xfrm>
            <a:off x="1368936" y="5842916"/>
            <a:ext cx="4151714" cy="923330"/>
          </a:xfrm>
          <a:prstGeom prst="rect">
            <a:avLst/>
          </a:prstGeom>
          <a:noFill/>
        </p:spPr>
        <p:txBody>
          <a:bodyPr wrap="none" rtlCol="0">
            <a:spAutoFit/>
          </a:bodyPr>
          <a:lstStyle/>
          <a:p>
            <a:r>
              <a:rPr lang="en-US" sz="5400" b="1" dirty="0">
                <a:solidFill>
                  <a:schemeClr val="accent1">
                    <a:lumMod val="75000"/>
                  </a:schemeClr>
                </a:solidFill>
              </a:rPr>
              <a:t>MOTIVATION:</a:t>
            </a:r>
          </a:p>
        </p:txBody>
      </p:sp>
      <p:sp>
        <p:nvSpPr>
          <p:cNvPr id="32" name="Rounded Rectangle 31"/>
          <p:cNvSpPr/>
          <p:nvPr/>
        </p:nvSpPr>
        <p:spPr>
          <a:xfrm>
            <a:off x="827314" y="8017909"/>
            <a:ext cx="18265358" cy="4591184"/>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p:cNvSpPr txBox="1"/>
          <p:nvPr/>
        </p:nvSpPr>
        <p:spPr>
          <a:xfrm>
            <a:off x="1521579" y="9263174"/>
            <a:ext cx="17025538" cy="2554545"/>
          </a:xfrm>
          <a:prstGeom prst="rect">
            <a:avLst/>
          </a:prstGeom>
          <a:noFill/>
        </p:spPr>
        <p:txBody>
          <a:bodyPr wrap="square" rtlCol="0">
            <a:spAutoFit/>
          </a:bodyPr>
          <a:lstStyle/>
          <a:p>
            <a:pPr marL="571500" indent="-571500" algn="just">
              <a:buFont typeface="Wingdings" panose="05000000000000000000" pitchFamily="2" charset="2"/>
              <a:buChar char="Ø"/>
            </a:pPr>
            <a:r>
              <a:rPr lang="en-US" sz="4000" dirty="0">
                <a:solidFill>
                  <a:schemeClr val="accent2">
                    <a:lumMod val="50000"/>
                  </a:schemeClr>
                </a:solidFill>
              </a:rPr>
              <a:t>At times particle sensor gives us a checksum error and turns off automatically If we run it for a long time.</a:t>
            </a:r>
          </a:p>
          <a:p>
            <a:pPr marL="571500" indent="-571500" algn="just">
              <a:buFont typeface="Wingdings" panose="05000000000000000000" pitchFamily="2" charset="2"/>
              <a:buChar char="Ø"/>
            </a:pPr>
            <a:r>
              <a:rPr lang="en-US" sz="4000" dirty="0">
                <a:solidFill>
                  <a:schemeClr val="accent2">
                    <a:lumMod val="50000"/>
                  </a:schemeClr>
                </a:solidFill>
              </a:rPr>
              <a:t>Due to limited documentation about the screen, we are currently unable to utilize functions such as custom layouts and touch screen.</a:t>
            </a:r>
          </a:p>
        </p:txBody>
      </p:sp>
      <p:sp>
        <p:nvSpPr>
          <p:cNvPr id="38" name="Rounded Rectangle 37"/>
          <p:cNvSpPr/>
          <p:nvPr/>
        </p:nvSpPr>
        <p:spPr>
          <a:xfrm>
            <a:off x="914399" y="12997948"/>
            <a:ext cx="18162599" cy="5222678"/>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85900" lvl="2" indent="-571500" algn="just">
              <a:buFont typeface="Arial" panose="020B0604020202020204" pitchFamily="34" charset="0"/>
              <a:buChar char="•"/>
            </a:pPr>
            <a:endParaRPr lang="en-US" sz="4000" dirty="0"/>
          </a:p>
        </p:txBody>
      </p:sp>
      <p:sp>
        <p:nvSpPr>
          <p:cNvPr id="41" name="TextBox 40"/>
          <p:cNvSpPr txBox="1"/>
          <p:nvPr/>
        </p:nvSpPr>
        <p:spPr>
          <a:xfrm>
            <a:off x="1650997" y="14299321"/>
            <a:ext cx="17025538" cy="3170099"/>
          </a:xfrm>
          <a:prstGeom prst="rect">
            <a:avLst/>
          </a:prstGeom>
          <a:noFill/>
        </p:spPr>
        <p:txBody>
          <a:bodyPr wrap="square" rtlCol="0">
            <a:spAutoFit/>
          </a:bodyPr>
          <a:lstStyle/>
          <a:p>
            <a:pPr marL="571500" indent="-571500" algn="just">
              <a:buFont typeface="Wingdings" panose="05000000000000000000" pitchFamily="2" charset="2"/>
              <a:buChar char="Ø"/>
            </a:pPr>
            <a:r>
              <a:rPr lang="en-US" sz="4000" dirty="0">
                <a:solidFill>
                  <a:schemeClr val="accent2">
                    <a:lumMod val="50000"/>
                  </a:schemeClr>
                </a:solidFill>
              </a:rPr>
              <a:t>Using particle and weather sensor we measure the ppm and other parameters indoors.  It is of low cost, does not require extra hardware requirements.</a:t>
            </a:r>
          </a:p>
          <a:p>
            <a:pPr marL="1943100" lvl="3" indent="-571500" algn="just">
              <a:buFont typeface="Arial" panose="020B0604020202020204" pitchFamily="34" charset="0"/>
              <a:buChar char="•"/>
            </a:pPr>
            <a:r>
              <a:rPr lang="en-US" sz="4000" dirty="0">
                <a:solidFill>
                  <a:schemeClr val="accent2">
                    <a:lumMod val="50000"/>
                  </a:schemeClr>
                </a:solidFill>
              </a:rPr>
              <a:t>Main advantage of having a cloud server is that this data can be saved for further analysis when needed and does not require much processing power.</a:t>
            </a:r>
          </a:p>
        </p:txBody>
      </p:sp>
      <p:sp>
        <p:nvSpPr>
          <p:cNvPr id="45" name="Rounded Rectangle 44"/>
          <p:cNvSpPr/>
          <p:nvPr/>
        </p:nvSpPr>
        <p:spPr>
          <a:xfrm>
            <a:off x="900466" y="18684483"/>
            <a:ext cx="18124930" cy="5629896"/>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85900" lvl="2" indent="-571500" algn="just">
              <a:buFont typeface="Arial" panose="020B0604020202020204" pitchFamily="34" charset="0"/>
              <a:buChar char="•"/>
            </a:pPr>
            <a:endParaRPr lang="en-US" sz="4000" dirty="0"/>
          </a:p>
        </p:txBody>
      </p:sp>
      <p:sp>
        <p:nvSpPr>
          <p:cNvPr id="47" name="TextBox 46"/>
          <p:cNvSpPr txBox="1"/>
          <p:nvPr/>
        </p:nvSpPr>
        <p:spPr>
          <a:xfrm>
            <a:off x="1626179" y="19967567"/>
            <a:ext cx="17025538" cy="5016758"/>
          </a:xfrm>
          <a:prstGeom prst="rect">
            <a:avLst/>
          </a:prstGeom>
          <a:noFill/>
        </p:spPr>
        <p:txBody>
          <a:bodyPr wrap="square" rtlCol="0">
            <a:spAutoFit/>
          </a:bodyPr>
          <a:lstStyle/>
          <a:p>
            <a:pPr marL="571500" indent="-571500" algn="just">
              <a:buFont typeface="Wingdings" panose="05000000000000000000" pitchFamily="2" charset="2"/>
              <a:buChar char="Ø"/>
            </a:pPr>
            <a:r>
              <a:rPr lang="en-US" sz="4000" dirty="0">
                <a:solidFill>
                  <a:schemeClr val="accent2">
                    <a:lumMod val="50000"/>
                  </a:schemeClr>
                </a:solidFill>
              </a:rPr>
              <a:t>Particle 1: It is the particle measuring of pm 1.0 standard</a:t>
            </a:r>
          </a:p>
          <a:p>
            <a:pPr marL="571500" indent="-571500" algn="just">
              <a:buFont typeface="Wingdings" panose="05000000000000000000" pitchFamily="2" charset="2"/>
              <a:buChar char="Ø"/>
            </a:pPr>
            <a:r>
              <a:rPr lang="en-US" sz="4000" dirty="0">
                <a:solidFill>
                  <a:schemeClr val="accent2">
                    <a:lumMod val="50000"/>
                  </a:schemeClr>
                </a:solidFill>
              </a:rPr>
              <a:t>Particle 2: It is the particle measuring of pm 2.5 standard</a:t>
            </a:r>
          </a:p>
          <a:p>
            <a:pPr marL="571500" indent="-571500" algn="just">
              <a:buFont typeface="Wingdings" panose="05000000000000000000" pitchFamily="2" charset="2"/>
              <a:buChar char="Ø"/>
            </a:pPr>
            <a:r>
              <a:rPr lang="en-US" sz="4000" dirty="0">
                <a:solidFill>
                  <a:schemeClr val="accent2">
                    <a:lumMod val="50000"/>
                  </a:schemeClr>
                </a:solidFill>
              </a:rPr>
              <a:t>Particle 3: It is the particle measuring of pm 10.0 standard which detects larger particles in the air.</a:t>
            </a:r>
          </a:p>
          <a:p>
            <a:pPr marL="571500" indent="-571500" algn="just">
              <a:buFont typeface="Wingdings" panose="05000000000000000000" pitchFamily="2" charset="2"/>
              <a:buChar char="Ø"/>
            </a:pPr>
            <a:r>
              <a:rPr lang="en-US" sz="4000" dirty="0">
                <a:solidFill>
                  <a:schemeClr val="accent2">
                    <a:lumMod val="50000"/>
                  </a:schemeClr>
                </a:solidFill>
              </a:rPr>
              <a:t>Temperature: It is the current temperature measurement.</a:t>
            </a:r>
          </a:p>
          <a:p>
            <a:pPr marL="571500" indent="-571500" algn="just">
              <a:buFont typeface="Wingdings" panose="05000000000000000000" pitchFamily="2" charset="2"/>
              <a:buChar char="Ø"/>
            </a:pPr>
            <a:r>
              <a:rPr lang="en-US" sz="4000" dirty="0">
                <a:solidFill>
                  <a:schemeClr val="accent2">
                    <a:lumMod val="50000"/>
                  </a:schemeClr>
                </a:solidFill>
              </a:rPr>
              <a:t>Humidity: Measures the current humidity in the air.</a:t>
            </a:r>
          </a:p>
          <a:p>
            <a:pPr marL="571500" indent="-571500" algn="just">
              <a:buFont typeface="Wingdings" panose="05000000000000000000" pitchFamily="2" charset="2"/>
              <a:buChar char="Ø"/>
            </a:pPr>
            <a:endParaRPr lang="en-US" sz="4000" dirty="0">
              <a:solidFill>
                <a:schemeClr val="accent2">
                  <a:lumMod val="50000"/>
                </a:schemeClr>
              </a:solidFill>
            </a:endParaRPr>
          </a:p>
          <a:p>
            <a:pPr algn="just"/>
            <a:endParaRPr lang="en-US" sz="4000" dirty="0">
              <a:solidFill>
                <a:schemeClr val="accent2">
                  <a:lumMod val="50000"/>
                </a:schemeClr>
              </a:solidFill>
            </a:endParaRPr>
          </a:p>
        </p:txBody>
      </p:sp>
      <p:sp>
        <p:nvSpPr>
          <p:cNvPr id="48" name="Rounded Rectangle 47"/>
          <p:cNvSpPr/>
          <p:nvPr/>
        </p:nvSpPr>
        <p:spPr>
          <a:xfrm>
            <a:off x="1077341" y="24465641"/>
            <a:ext cx="18162599" cy="9321791"/>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85900" lvl="2" indent="-571500" algn="just">
              <a:buFont typeface="Arial" panose="020B0604020202020204" pitchFamily="34" charset="0"/>
              <a:buChar char="•"/>
            </a:pPr>
            <a:endParaRPr lang="en-US" sz="4000" dirty="0"/>
          </a:p>
        </p:txBody>
      </p:sp>
      <p:sp>
        <p:nvSpPr>
          <p:cNvPr id="50" name="TextBox 49"/>
          <p:cNvSpPr txBox="1"/>
          <p:nvPr/>
        </p:nvSpPr>
        <p:spPr>
          <a:xfrm>
            <a:off x="1626179" y="25754885"/>
            <a:ext cx="17050356" cy="1938992"/>
          </a:xfrm>
          <a:prstGeom prst="rect">
            <a:avLst/>
          </a:prstGeom>
          <a:noFill/>
        </p:spPr>
        <p:txBody>
          <a:bodyPr wrap="square" rtlCol="0">
            <a:spAutoFit/>
          </a:bodyPr>
          <a:lstStyle/>
          <a:p>
            <a:pPr marL="571500" indent="-571500" algn="just">
              <a:buFont typeface="Wingdings" panose="05000000000000000000" pitchFamily="2" charset="2"/>
              <a:buChar char="Ø"/>
            </a:pPr>
            <a:r>
              <a:rPr lang="en-US" sz="4000" dirty="0">
                <a:solidFill>
                  <a:schemeClr val="accent2">
                    <a:lumMod val="50000"/>
                  </a:schemeClr>
                </a:solidFill>
              </a:rPr>
              <a:t>Mosquito broker: Lightweight MQTT broker, based on publish/ subscribe model.</a:t>
            </a:r>
          </a:p>
          <a:p>
            <a:pPr marL="571500" indent="-571500" algn="just">
              <a:buFont typeface="Wingdings" panose="05000000000000000000" pitchFamily="2" charset="2"/>
              <a:buChar char="Ø"/>
            </a:pPr>
            <a:r>
              <a:rPr lang="en-US" sz="4000" dirty="0">
                <a:solidFill>
                  <a:schemeClr val="accent2">
                    <a:lumMod val="50000"/>
                  </a:schemeClr>
                </a:solidFill>
              </a:rPr>
              <a:t>AWS: To host MQTT broker on EC2 Instance.</a:t>
            </a:r>
          </a:p>
        </p:txBody>
      </p:sp>
      <p:sp>
        <p:nvSpPr>
          <p:cNvPr id="35" name="Rounded Rectangle 34"/>
          <p:cNvSpPr/>
          <p:nvPr/>
        </p:nvSpPr>
        <p:spPr>
          <a:xfrm>
            <a:off x="868679" y="8046240"/>
            <a:ext cx="18156717" cy="10058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ounded Rectangle 36"/>
          <p:cNvSpPr/>
          <p:nvPr/>
        </p:nvSpPr>
        <p:spPr>
          <a:xfrm>
            <a:off x="911351" y="13032930"/>
            <a:ext cx="18156717" cy="10058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TextBox 29"/>
          <p:cNvSpPr txBox="1"/>
          <p:nvPr/>
        </p:nvSpPr>
        <p:spPr>
          <a:xfrm>
            <a:off x="1430139" y="8103406"/>
            <a:ext cx="17025538" cy="923330"/>
          </a:xfrm>
          <a:prstGeom prst="rect">
            <a:avLst/>
          </a:prstGeom>
          <a:noFill/>
        </p:spPr>
        <p:txBody>
          <a:bodyPr wrap="square" rtlCol="0">
            <a:spAutoFit/>
          </a:bodyPr>
          <a:lstStyle/>
          <a:p>
            <a:pPr algn="ctr"/>
            <a:r>
              <a:rPr lang="en-US" sz="5400" b="1" dirty="0">
                <a:solidFill>
                  <a:schemeClr val="bg1"/>
                </a:solidFill>
              </a:rPr>
              <a:t>CURRENT PROBLEMS</a:t>
            </a:r>
          </a:p>
        </p:txBody>
      </p:sp>
      <p:sp>
        <p:nvSpPr>
          <p:cNvPr id="39" name="TextBox 38"/>
          <p:cNvSpPr txBox="1"/>
          <p:nvPr/>
        </p:nvSpPr>
        <p:spPr>
          <a:xfrm>
            <a:off x="1780416" y="13065158"/>
            <a:ext cx="16756450" cy="923330"/>
          </a:xfrm>
          <a:prstGeom prst="rect">
            <a:avLst/>
          </a:prstGeom>
          <a:noFill/>
        </p:spPr>
        <p:txBody>
          <a:bodyPr wrap="square" rtlCol="0">
            <a:spAutoFit/>
          </a:bodyPr>
          <a:lstStyle/>
          <a:p>
            <a:pPr algn="ctr"/>
            <a:r>
              <a:rPr lang="en-US" sz="5400" b="1" dirty="0">
                <a:solidFill>
                  <a:schemeClr val="bg1"/>
                </a:solidFill>
              </a:rPr>
              <a:t>OUR SOLUTION: Particle sensing</a:t>
            </a:r>
          </a:p>
        </p:txBody>
      </p:sp>
      <p:sp>
        <p:nvSpPr>
          <p:cNvPr id="40" name="Rounded Rectangle 39"/>
          <p:cNvSpPr/>
          <p:nvPr/>
        </p:nvSpPr>
        <p:spPr>
          <a:xfrm>
            <a:off x="926591" y="18716970"/>
            <a:ext cx="18156717" cy="10058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TextBox 45"/>
          <p:cNvSpPr txBox="1"/>
          <p:nvPr/>
        </p:nvSpPr>
        <p:spPr>
          <a:xfrm>
            <a:off x="1755598" y="18751692"/>
            <a:ext cx="16756450" cy="923330"/>
          </a:xfrm>
          <a:prstGeom prst="rect">
            <a:avLst/>
          </a:prstGeom>
          <a:noFill/>
        </p:spPr>
        <p:txBody>
          <a:bodyPr wrap="square" rtlCol="0">
            <a:spAutoFit/>
          </a:bodyPr>
          <a:lstStyle/>
          <a:p>
            <a:pPr algn="ctr"/>
            <a:r>
              <a:rPr lang="en-US" sz="5400" b="1" dirty="0">
                <a:solidFill>
                  <a:schemeClr val="bg1"/>
                </a:solidFill>
              </a:rPr>
              <a:t>PPM, Temperature and Humidity</a:t>
            </a:r>
          </a:p>
        </p:txBody>
      </p:sp>
      <p:sp>
        <p:nvSpPr>
          <p:cNvPr id="62" name="Rounded Rectangle 61"/>
          <p:cNvSpPr/>
          <p:nvPr/>
        </p:nvSpPr>
        <p:spPr>
          <a:xfrm>
            <a:off x="1057444" y="24614085"/>
            <a:ext cx="18156717" cy="10058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3" name="TextBox 62"/>
          <p:cNvSpPr txBox="1"/>
          <p:nvPr/>
        </p:nvSpPr>
        <p:spPr>
          <a:xfrm>
            <a:off x="1755598" y="24696595"/>
            <a:ext cx="16756450" cy="923330"/>
          </a:xfrm>
          <a:prstGeom prst="rect">
            <a:avLst/>
          </a:prstGeom>
          <a:noFill/>
        </p:spPr>
        <p:txBody>
          <a:bodyPr wrap="square" rtlCol="0">
            <a:spAutoFit/>
          </a:bodyPr>
          <a:lstStyle/>
          <a:p>
            <a:pPr algn="ctr"/>
            <a:r>
              <a:rPr lang="en-US" sz="5400" b="1" dirty="0">
                <a:solidFill>
                  <a:schemeClr val="bg1"/>
                </a:solidFill>
              </a:rPr>
              <a:t>Display and MQTT Broker</a:t>
            </a:r>
          </a:p>
        </p:txBody>
      </p:sp>
      <p:sp>
        <p:nvSpPr>
          <p:cNvPr id="69" name="Rounded Rectangle 68"/>
          <p:cNvSpPr/>
          <p:nvPr/>
        </p:nvSpPr>
        <p:spPr>
          <a:xfrm>
            <a:off x="19976592" y="8047317"/>
            <a:ext cx="17659674" cy="18566535"/>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85900" lvl="2" indent="-571500" algn="just">
              <a:buFont typeface="Arial" panose="020B0604020202020204" pitchFamily="34" charset="0"/>
              <a:buChar char="•"/>
            </a:pPr>
            <a:endParaRPr lang="en-US" sz="4000" dirty="0"/>
          </a:p>
        </p:txBody>
      </p:sp>
      <p:sp>
        <p:nvSpPr>
          <p:cNvPr id="71" name="Rounded Rectangle 70"/>
          <p:cNvSpPr/>
          <p:nvPr/>
        </p:nvSpPr>
        <p:spPr>
          <a:xfrm>
            <a:off x="20021108" y="8068576"/>
            <a:ext cx="17554636" cy="10058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p:cNvSpPr txBox="1"/>
          <p:nvPr/>
        </p:nvSpPr>
        <p:spPr>
          <a:xfrm>
            <a:off x="20410862" y="8103306"/>
            <a:ext cx="16756450" cy="923330"/>
          </a:xfrm>
          <a:prstGeom prst="rect">
            <a:avLst/>
          </a:prstGeom>
          <a:noFill/>
        </p:spPr>
        <p:txBody>
          <a:bodyPr wrap="square" rtlCol="0">
            <a:spAutoFit/>
          </a:bodyPr>
          <a:lstStyle/>
          <a:p>
            <a:pPr algn="ctr"/>
            <a:r>
              <a:rPr lang="en-US" sz="5400" b="1" dirty="0">
                <a:solidFill>
                  <a:schemeClr val="bg1"/>
                </a:solidFill>
              </a:rPr>
              <a:t>WORKING OF THE MODEL</a:t>
            </a:r>
          </a:p>
        </p:txBody>
      </p:sp>
      <p:sp>
        <p:nvSpPr>
          <p:cNvPr id="85" name="Rounded Rectangle 84"/>
          <p:cNvSpPr/>
          <p:nvPr/>
        </p:nvSpPr>
        <p:spPr>
          <a:xfrm>
            <a:off x="788277" y="4918841"/>
            <a:ext cx="4855779" cy="2680138"/>
          </a:xfrm>
          <a:prstGeom prst="roundRect">
            <a:avLst>
              <a:gd name="adj" fmla="val 843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5400" b="1" dirty="0"/>
              <a:t>MOTIVATION:</a:t>
            </a:r>
          </a:p>
        </p:txBody>
      </p:sp>
      <p:sp>
        <p:nvSpPr>
          <p:cNvPr id="88" name="TextBox 87"/>
          <p:cNvSpPr txBox="1"/>
          <p:nvPr/>
        </p:nvSpPr>
        <p:spPr>
          <a:xfrm>
            <a:off x="21871939" y="32485260"/>
            <a:ext cx="6378208" cy="923330"/>
          </a:xfrm>
          <a:prstGeom prst="rect">
            <a:avLst/>
          </a:prstGeom>
          <a:noFill/>
        </p:spPr>
        <p:txBody>
          <a:bodyPr wrap="square" rtlCol="0">
            <a:spAutoFit/>
          </a:bodyPr>
          <a:lstStyle/>
          <a:p>
            <a:pPr marL="571500" indent="-571500" algn="just"/>
            <a:r>
              <a:rPr lang="en-US" sz="5400" dirty="0">
                <a:solidFill>
                  <a:schemeClr val="accent2">
                    <a:lumMod val="50000"/>
                  </a:schemeClr>
                </a:solidFill>
                <a:hlinkClick r:id="rId3"/>
              </a:rPr>
              <a:t>GitHub</a:t>
            </a:r>
            <a:endParaRPr lang="en-US" sz="5400" dirty="0">
              <a:solidFill>
                <a:schemeClr val="accent2">
                  <a:lumMod val="50000"/>
                </a:schemeClr>
              </a:solidFill>
            </a:endParaRPr>
          </a:p>
        </p:txBody>
      </p:sp>
      <p:pic>
        <p:nvPicPr>
          <p:cNvPr id="1031" name="Picture 7" descr="Image result for github logo&quot;"/>
          <p:cNvPicPr>
            <a:picLocks noChangeAspect="1" noChangeArrowheads="1"/>
          </p:cNvPicPr>
          <p:nvPr/>
        </p:nvPicPr>
        <p:blipFill>
          <a:blip r:embed="rId4" cstate="print"/>
          <a:srcRect/>
          <a:stretch>
            <a:fillRect/>
          </a:stretch>
        </p:blipFill>
        <p:spPr bwMode="auto">
          <a:xfrm>
            <a:off x="20085148" y="32244628"/>
            <a:ext cx="1646928" cy="1369009"/>
          </a:xfrm>
          <a:prstGeom prst="rect">
            <a:avLst/>
          </a:prstGeom>
          <a:noFill/>
        </p:spPr>
      </p:pic>
      <p:sp>
        <p:nvSpPr>
          <p:cNvPr id="1037" name="AutoShape 13" descr="Image result for youtube logo&quo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1039" name="AutoShape 15" descr="Image result for youtube logo&quo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1041" name="AutoShape 17" descr="Image result for youtube logo&quo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pic>
        <p:nvPicPr>
          <p:cNvPr id="1043" name="Picture 19" descr="Image result for youtube logo&quot;"/>
          <p:cNvPicPr>
            <a:picLocks noChangeAspect="1" noChangeArrowheads="1"/>
          </p:cNvPicPr>
          <p:nvPr/>
        </p:nvPicPr>
        <p:blipFill>
          <a:blip r:embed="rId5" cstate="print"/>
          <a:srcRect/>
          <a:stretch>
            <a:fillRect/>
          </a:stretch>
        </p:blipFill>
        <p:spPr bwMode="auto">
          <a:xfrm flipV="1">
            <a:off x="28971917" y="32196500"/>
            <a:ext cx="2454442" cy="1309036"/>
          </a:xfrm>
          <a:prstGeom prst="rect">
            <a:avLst/>
          </a:prstGeom>
          <a:noFill/>
        </p:spPr>
      </p:pic>
      <p:sp>
        <p:nvSpPr>
          <p:cNvPr id="89" name="TextBox 88"/>
          <p:cNvSpPr txBox="1"/>
          <p:nvPr/>
        </p:nvSpPr>
        <p:spPr>
          <a:xfrm>
            <a:off x="31312722" y="32348901"/>
            <a:ext cx="5223046" cy="923330"/>
          </a:xfrm>
          <a:prstGeom prst="rect">
            <a:avLst/>
          </a:prstGeom>
          <a:noFill/>
        </p:spPr>
        <p:txBody>
          <a:bodyPr wrap="square" rtlCol="0">
            <a:spAutoFit/>
          </a:bodyPr>
          <a:lstStyle/>
          <a:p>
            <a:pPr marL="571500" indent="-571500" algn="just"/>
            <a:r>
              <a:rPr lang="en-US" sz="5400" dirty="0">
                <a:solidFill>
                  <a:schemeClr val="accent2">
                    <a:lumMod val="50000"/>
                  </a:schemeClr>
                </a:solidFill>
                <a:hlinkClick r:id="rId6"/>
              </a:rPr>
              <a:t>Zoom Video link</a:t>
            </a:r>
            <a:endParaRPr lang="en-US" sz="5400" dirty="0">
              <a:solidFill>
                <a:schemeClr val="accent2">
                  <a:lumMod val="50000"/>
                </a:schemeClr>
              </a:solidFill>
            </a:endParaRPr>
          </a:p>
        </p:txBody>
      </p:sp>
      <p:sp>
        <p:nvSpPr>
          <p:cNvPr id="90" name="Rounded Rectangle 89"/>
          <p:cNvSpPr/>
          <p:nvPr/>
        </p:nvSpPr>
        <p:spPr>
          <a:xfrm>
            <a:off x="20213053" y="26955353"/>
            <a:ext cx="17373600" cy="3989866"/>
          </a:xfrm>
          <a:prstGeom prst="roundRect">
            <a:avLst>
              <a:gd name="adj" fmla="val 6831"/>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485900" lvl="2" indent="-571500" algn="just">
              <a:buFont typeface="Arial" panose="020B0604020202020204" pitchFamily="34" charset="0"/>
              <a:buChar char="•"/>
            </a:pPr>
            <a:endParaRPr lang="en-US" sz="4000" dirty="0"/>
          </a:p>
        </p:txBody>
      </p:sp>
      <p:sp>
        <p:nvSpPr>
          <p:cNvPr id="91" name="Rounded Rectangle 90"/>
          <p:cNvSpPr/>
          <p:nvPr/>
        </p:nvSpPr>
        <p:spPr>
          <a:xfrm>
            <a:off x="20258599" y="26976617"/>
            <a:ext cx="17270263" cy="9366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p:cNvSpPr txBox="1"/>
          <p:nvPr/>
        </p:nvSpPr>
        <p:spPr>
          <a:xfrm>
            <a:off x="21107788" y="27011339"/>
            <a:ext cx="15805908" cy="923330"/>
          </a:xfrm>
          <a:prstGeom prst="rect">
            <a:avLst/>
          </a:prstGeom>
          <a:noFill/>
        </p:spPr>
        <p:txBody>
          <a:bodyPr wrap="square" rtlCol="0">
            <a:spAutoFit/>
          </a:bodyPr>
          <a:lstStyle/>
          <a:p>
            <a:pPr algn="ctr"/>
            <a:r>
              <a:rPr lang="en-US" sz="5400" b="1" dirty="0">
                <a:solidFill>
                  <a:schemeClr val="bg1"/>
                </a:solidFill>
              </a:rPr>
              <a:t>CONCLUSION</a:t>
            </a:r>
          </a:p>
        </p:txBody>
      </p:sp>
      <p:sp>
        <p:nvSpPr>
          <p:cNvPr id="96" name="TextBox 95"/>
          <p:cNvSpPr txBox="1"/>
          <p:nvPr/>
        </p:nvSpPr>
        <p:spPr>
          <a:xfrm>
            <a:off x="20717038" y="28298270"/>
            <a:ext cx="16532729" cy="2554545"/>
          </a:xfrm>
          <a:prstGeom prst="rect">
            <a:avLst/>
          </a:prstGeom>
          <a:noFill/>
        </p:spPr>
        <p:txBody>
          <a:bodyPr wrap="square" rtlCol="0">
            <a:spAutoFit/>
          </a:bodyPr>
          <a:lstStyle/>
          <a:p>
            <a:pPr marL="571500" indent="-571500" algn="just">
              <a:buFont typeface="Wingdings" panose="05000000000000000000" pitchFamily="2" charset="2"/>
              <a:buChar char="Ø"/>
            </a:pPr>
            <a:r>
              <a:rPr lang="en-US" sz="4000" dirty="0">
                <a:solidFill>
                  <a:schemeClr val="accent2">
                    <a:lumMod val="50000"/>
                  </a:schemeClr>
                </a:solidFill>
              </a:rPr>
              <a:t>Successfully, we are able to show  the accurate temperature, humidity and PPM values in the air.</a:t>
            </a:r>
          </a:p>
          <a:p>
            <a:pPr marL="571500" indent="-571500" algn="just">
              <a:buFont typeface="Wingdings" panose="05000000000000000000" pitchFamily="2" charset="2"/>
              <a:buChar char="Ø"/>
            </a:pPr>
            <a:r>
              <a:rPr lang="en-US" sz="4000" dirty="0">
                <a:solidFill>
                  <a:schemeClr val="accent2">
                    <a:lumMod val="50000"/>
                  </a:schemeClr>
                </a:solidFill>
              </a:rPr>
              <a:t>Future work includes more thorough path measuring the various parameters and a more elegant storage solution.</a:t>
            </a:r>
          </a:p>
        </p:txBody>
      </p:sp>
      <p:sp>
        <p:nvSpPr>
          <p:cNvPr id="9" name="TextBox 8">
            <a:extLst>
              <a:ext uri="{FF2B5EF4-FFF2-40B4-BE49-F238E27FC236}">
                <a16:creationId xmlns:a16="http://schemas.microsoft.com/office/drawing/2014/main" id="{128806D5-C885-C987-1EAB-964F9B66446E}"/>
              </a:ext>
            </a:extLst>
          </p:cNvPr>
          <p:cNvSpPr txBox="1"/>
          <p:nvPr/>
        </p:nvSpPr>
        <p:spPr>
          <a:xfrm>
            <a:off x="12127832" y="28203207"/>
            <a:ext cx="6559884" cy="4431983"/>
          </a:xfrm>
          <a:prstGeom prst="rect">
            <a:avLst/>
          </a:prstGeom>
          <a:noFill/>
        </p:spPr>
        <p:txBody>
          <a:bodyPr wrap="square" rtlCol="0">
            <a:spAutoFit/>
          </a:bodyPr>
          <a:lstStyle/>
          <a:p>
            <a:r>
              <a:rPr lang="en-US" sz="4400" dirty="0">
                <a:solidFill>
                  <a:schemeClr val="accent2">
                    <a:lumMod val="50000"/>
                  </a:schemeClr>
                </a:solidFill>
              </a:rPr>
              <a:t>IoT Devices: </a:t>
            </a:r>
          </a:p>
          <a:p>
            <a:pPr marL="685800" indent="-685800">
              <a:buFont typeface="Arial" panose="020B0604020202020204" pitchFamily="34" charset="0"/>
              <a:buChar char="•"/>
            </a:pPr>
            <a:r>
              <a:rPr lang="en-US" sz="4400" dirty="0">
                <a:solidFill>
                  <a:schemeClr val="accent2">
                    <a:lumMod val="50000"/>
                  </a:schemeClr>
                </a:solidFill>
              </a:rPr>
              <a:t>ESP 32</a:t>
            </a:r>
          </a:p>
          <a:p>
            <a:pPr marL="685800" indent="-685800">
              <a:buFont typeface="Arial" panose="020B0604020202020204" pitchFamily="34" charset="0"/>
              <a:buChar char="•"/>
            </a:pPr>
            <a:r>
              <a:rPr lang="en-US" sz="4400" dirty="0">
                <a:solidFill>
                  <a:schemeClr val="accent2">
                    <a:lumMod val="50000"/>
                  </a:schemeClr>
                </a:solidFill>
              </a:rPr>
              <a:t>Particle Sensor </a:t>
            </a:r>
          </a:p>
          <a:p>
            <a:pPr marL="685800" indent="-685800">
              <a:buFont typeface="Arial" panose="020B0604020202020204" pitchFamily="34" charset="0"/>
              <a:buChar char="•"/>
            </a:pPr>
            <a:r>
              <a:rPr lang="en-US" sz="4400" dirty="0">
                <a:solidFill>
                  <a:schemeClr val="accent2">
                    <a:lumMod val="50000"/>
                  </a:schemeClr>
                </a:solidFill>
              </a:rPr>
              <a:t>ESP 32 S3 based Screen</a:t>
            </a:r>
          </a:p>
          <a:p>
            <a:pPr marL="685800" indent="-685800">
              <a:buFont typeface="Arial" panose="020B0604020202020204" pitchFamily="34" charset="0"/>
              <a:buChar char="•"/>
            </a:pPr>
            <a:r>
              <a:rPr lang="en-US" sz="4400" dirty="0">
                <a:solidFill>
                  <a:schemeClr val="accent2">
                    <a:lumMod val="50000"/>
                  </a:schemeClr>
                </a:solidFill>
              </a:rPr>
              <a:t>Temperature and humidity sensor</a:t>
            </a:r>
          </a:p>
          <a:p>
            <a:endParaRPr lang="en-US" sz="1600" dirty="0"/>
          </a:p>
        </p:txBody>
      </p:sp>
      <p:pic>
        <p:nvPicPr>
          <p:cNvPr id="10" name="Picture 9">
            <a:extLst>
              <a:ext uri="{FF2B5EF4-FFF2-40B4-BE49-F238E27FC236}">
                <a16:creationId xmlns:a16="http://schemas.microsoft.com/office/drawing/2014/main" id="{49071474-8726-059A-6817-C15334DF8D92}"/>
              </a:ext>
            </a:extLst>
          </p:cNvPr>
          <p:cNvPicPr>
            <a:picLocks noChangeAspect="1"/>
          </p:cNvPicPr>
          <p:nvPr/>
        </p:nvPicPr>
        <p:blipFill>
          <a:blip r:embed="rId7"/>
          <a:stretch>
            <a:fillRect/>
          </a:stretch>
        </p:blipFill>
        <p:spPr>
          <a:xfrm>
            <a:off x="1928532" y="27865908"/>
            <a:ext cx="9354092" cy="5399689"/>
          </a:xfrm>
          <a:prstGeom prst="rect">
            <a:avLst/>
          </a:prstGeom>
        </p:spPr>
      </p:pic>
      <p:sp>
        <p:nvSpPr>
          <p:cNvPr id="12" name="TextBox 11">
            <a:extLst>
              <a:ext uri="{FF2B5EF4-FFF2-40B4-BE49-F238E27FC236}">
                <a16:creationId xmlns:a16="http://schemas.microsoft.com/office/drawing/2014/main" id="{0B1DA02C-591A-2803-C315-59799292B76E}"/>
              </a:ext>
            </a:extLst>
          </p:cNvPr>
          <p:cNvSpPr txBox="1"/>
          <p:nvPr/>
        </p:nvSpPr>
        <p:spPr>
          <a:xfrm>
            <a:off x="20410861" y="9263173"/>
            <a:ext cx="17079539" cy="7540526"/>
          </a:xfrm>
          <a:prstGeom prst="rect">
            <a:avLst/>
          </a:prstGeom>
          <a:noFill/>
        </p:spPr>
        <p:txBody>
          <a:bodyPr wrap="square" rtlCol="0">
            <a:spAutoFit/>
          </a:bodyPr>
          <a:lstStyle/>
          <a:p>
            <a:pPr marL="571500" indent="-571500" algn="just">
              <a:buFont typeface="Wingdings" panose="05000000000000000000" pitchFamily="2" charset="2"/>
              <a:buChar char="Ø"/>
            </a:pPr>
            <a:r>
              <a:rPr lang="en-US" sz="4400" dirty="0">
                <a:solidFill>
                  <a:schemeClr val="accent2">
                    <a:lumMod val="50000"/>
                  </a:schemeClr>
                </a:solidFill>
              </a:rPr>
              <a:t>ESP 32 is used as the main senor, and it connects to the Wi-Fi when powered on.</a:t>
            </a:r>
          </a:p>
          <a:p>
            <a:pPr marL="571500" indent="-571500" algn="just">
              <a:buFont typeface="Wingdings" panose="05000000000000000000" pitchFamily="2" charset="2"/>
              <a:buChar char="Ø"/>
            </a:pPr>
            <a:r>
              <a:rPr lang="en-US" sz="4400" dirty="0">
                <a:solidFill>
                  <a:schemeClr val="accent2">
                    <a:lumMod val="50000"/>
                  </a:schemeClr>
                </a:solidFill>
              </a:rPr>
              <a:t>Once Wi-Fi connection is established, it connects to the MQTT broker.</a:t>
            </a:r>
          </a:p>
          <a:p>
            <a:pPr marL="571500" indent="-571500" algn="just">
              <a:buFont typeface="Wingdings" panose="05000000000000000000" pitchFamily="2" charset="2"/>
              <a:buChar char="Ø"/>
            </a:pPr>
            <a:r>
              <a:rPr lang="en-US" sz="4400" dirty="0">
                <a:solidFill>
                  <a:schemeClr val="accent2">
                    <a:lumMod val="50000"/>
                  </a:schemeClr>
                </a:solidFill>
              </a:rPr>
              <a:t>ESP 32 acts as a published, and ESP 32 S3 acts as a subscriber.</a:t>
            </a:r>
          </a:p>
          <a:p>
            <a:pPr marL="571500" indent="-571500" algn="just">
              <a:buFont typeface="Wingdings" panose="05000000000000000000" pitchFamily="2" charset="2"/>
              <a:buChar char="Ø"/>
            </a:pPr>
            <a:r>
              <a:rPr lang="en-US" sz="4400" dirty="0">
                <a:solidFill>
                  <a:schemeClr val="accent2">
                    <a:lumMod val="50000"/>
                  </a:schemeClr>
                </a:solidFill>
              </a:rPr>
              <a:t>ESP 32 reads data from humidity and particle sensors and published the data to the MQTT broker if not null.</a:t>
            </a:r>
          </a:p>
          <a:p>
            <a:pPr marL="571500" indent="-571500" algn="just">
              <a:buFont typeface="Wingdings" panose="05000000000000000000" pitchFamily="2" charset="2"/>
              <a:buChar char="Ø"/>
            </a:pPr>
            <a:r>
              <a:rPr lang="en-US" sz="4400" dirty="0">
                <a:solidFill>
                  <a:schemeClr val="accent2">
                    <a:lumMod val="50000"/>
                  </a:schemeClr>
                </a:solidFill>
              </a:rPr>
              <a:t>Once ESP 32 publishes the data ESP S3 acting as a subscriber will receive the data. </a:t>
            </a:r>
          </a:p>
          <a:p>
            <a:pPr marL="571500" indent="-571500" algn="just">
              <a:buFont typeface="Wingdings" panose="05000000000000000000" pitchFamily="2" charset="2"/>
              <a:buChar char="Ø"/>
            </a:pPr>
            <a:r>
              <a:rPr lang="en-US" sz="4400" dirty="0">
                <a:solidFill>
                  <a:schemeClr val="accent2">
                    <a:lumMod val="50000"/>
                  </a:schemeClr>
                </a:solidFill>
              </a:rPr>
              <a:t>As the received data is validated in the ESP 32 S3 it is displayed on the screen.</a:t>
            </a:r>
          </a:p>
          <a:p>
            <a:pPr marL="571500" indent="-571500" algn="just">
              <a:buFont typeface="Wingdings" panose="05000000000000000000" pitchFamily="2" charset="2"/>
              <a:buChar char="Ø"/>
            </a:pPr>
            <a:r>
              <a:rPr lang="en-US" sz="4400" dirty="0">
                <a:solidFill>
                  <a:schemeClr val="accent2">
                    <a:lumMod val="50000"/>
                  </a:schemeClr>
                </a:solidFill>
              </a:rPr>
              <a:t>Every time ESP 32 S3 receives the data it re-renders the screen.</a:t>
            </a:r>
          </a:p>
        </p:txBody>
      </p:sp>
      <p:pic>
        <p:nvPicPr>
          <p:cNvPr id="13" name="Picture 12">
            <a:extLst>
              <a:ext uri="{FF2B5EF4-FFF2-40B4-BE49-F238E27FC236}">
                <a16:creationId xmlns:a16="http://schemas.microsoft.com/office/drawing/2014/main" id="{E46A2538-5AB4-5B9F-4913-7D88DBB8219C}"/>
              </a:ext>
            </a:extLst>
          </p:cNvPr>
          <p:cNvPicPr>
            <a:picLocks noChangeAspect="1"/>
          </p:cNvPicPr>
          <p:nvPr/>
        </p:nvPicPr>
        <p:blipFill>
          <a:blip r:embed="rId8"/>
          <a:stretch>
            <a:fillRect/>
          </a:stretch>
        </p:blipFill>
        <p:spPr>
          <a:xfrm>
            <a:off x="20877795" y="17116377"/>
            <a:ext cx="16145670" cy="8503548"/>
          </a:xfrm>
          <a:prstGeom prst="rect">
            <a:avLst/>
          </a:prstGeom>
        </p:spPr>
      </p:pic>
    </p:spTree>
    <p:extLst>
      <p:ext uri="{BB962C8B-B14F-4D97-AF65-F5344CB8AC3E}">
        <p14:creationId xmlns:p14="http://schemas.microsoft.com/office/powerpoint/2010/main" val="42493822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663</TotalTime>
  <Words>517</Words>
  <Application>Microsoft Macintosh PowerPoint</Application>
  <PresentationFormat>Custom</PresentationFormat>
  <Paragraphs>40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Wingdings</vt:lpstr>
      <vt:lpstr>Office Theme</vt:lpstr>
      <vt:lpstr>PowerPoint Presentation</vt:lpstr>
    </vt:vector>
  </TitlesOfParts>
  <Company>UMKC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UMKC , Johnson Hall</dc:creator>
  <cp:lastModifiedBy>Velury, Dheeraj (UMKC-Student)</cp:lastModifiedBy>
  <cp:revision>31</cp:revision>
  <dcterms:created xsi:type="dcterms:W3CDTF">2019-12-04T18:23:18Z</dcterms:created>
  <dcterms:modified xsi:type="dcterms:W3CDTF">2023-12-03T22:05:34Z</dcterms:modified>
</cp:coreProperties>
</file>

<file path=docProps/thumbnail.jpeg>
</file>